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11"/>
  </p:notesMasterIdLst>
  <p:sldIdLst>
    <p:sldId id="329" r:id="rId2"/>
    <p:sldId id="317" r:id="rId3"/>
    <p:sldId id="348" r:id="rId4"/>
    <p:sldId id="333" r:id="rId5"/>
    <p:sldId id="349" r:id="rId6"/>
    <p:sldId id="286" r:id="rId7"/>
    <p:sldId id="341" r:id="rId8"/>
    <p:sldId id="351" r:id="rId9"/>
    <p:sldId id="35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15C"/>
    <a:srgbClr val="00FFFF"/>
    <a:srgbClr val="F1F2EB"/>
    <a:srgbClr val="00C6BB"/>
    <a:srgbClr val="6699FF"/>
    <a:srgbClr val="ECEDE4"/>
    <a:srgbClr val="E6E8DB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45" autoAdjust="0"/>
    <p:restoredTop sz="97010" autoAdjust="0"/>
  </p:normalViewPr>
  <p:slideViewPr>
    <p:cSldViewPr snapToGrid="0">
      <p:cViewPr varScale="1">
        <p:scale>
          <a:sx n="33" d="100"/>
          <a:sy n="33" d="100"/>
        </p:scale>
        <p:origin x="216" y="2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E77FA-0EC8-4745-A62F-7154C8415499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D4A15-102C-4F2F-9110-535930B5E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9/28/25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5.png"/><Relationship Id="rId7" Type="http://schemas.openxmlformats.org/officeDocument/2006/relationships/image" Target="../media/image12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8.svg"/><Relationship Id="rId5" Type="http://schemas.openxmlformats.org/officeDocument/2006/relationships/image" Target="../media/image6.jp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76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B9B3-108A-7B02-6C7F-387C29DF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ED35B4-BD62-BA92-5BFE-82580BD1E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899" y="-6288"/>
            <a:ext cx="9281383" cy="686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9151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at are the different types of Mennonites? - Christian Faith Guide">
            <a:extLst>
              <a:ext uri="{FF2B5EF4-FFF2-40B4-BE49-F238E27FC236}">
                <a16:creationId xmlns:a16="http://schemas.microsoft.com/office/drawing/2014/main" id="{525D4226-CBF7-E407-C1E3-617B92C7D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6871"/>
            <a:ext cx="4572000" cy="292308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FAB3F35-9B1E-0409-441E-1830CF8B8A85}"/>
              </a:ext>
            </a:extLst>
          </p:cNvPr>
          <p:cNvCxnSpPr>
            <a:cxnSpLocks/>
          </p:cNvCxnSpPr>
          <p:nvPr/>
        </p:nvCxnSpPr>
        <p:spPr>
          <a:xfrm>
            <a:off x="311509" y="5000125"/>
            <a:ext cx="8682328" cy="0"/>
          </a:xfrm>
          <a:prstGeom prst="straightConnector1">
            <a:avLst/>
          </a:prstGeom>
          <a:ln w="152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A4131A0-94F9-C33A-3FCA-FDA9C14DB7AD}"/>
              </a:ext>
            </a:extLst>
          </p:cNvPr>
          <p:cNvSpPr txBox="1"/>
          <p:nvPr/>
        </p:nvSpPr>
        <p:spPr>
          <a:xfrm>
            <a:off x="829114" y="5505575"/>
            <a:ext cx="7485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What does the bible say?</a:t>
            </a:r>
          </a:p>
        </p:txBody>
      </p:sp>
      <p:pic>
        <p:nvPicPr>
          <p:cNvPr id="4" name="Picture 3" descr="If you're glad women were the first Easter preachers, what are you ...">
            <a:extLst>
              <a:ext uri="{FF2B5EF4-FFF2-40B4-BE49-F238E27FC236}">
                <a16:creationId xmlns:a16="http://schemas.microsoft.com/office/drawing/2014/main" id="{840B8AF3-BFED-667B-72FF-1F7068C54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70795"/>
            <a:ext cx="4572000" cy="29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5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06857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 laid a principle</a:t>
            </a:r>
            <a:r>
              <a:rPr lang="en-US" sz="9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Tim 2:8-15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 lead in prayer (8)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Women profess godliness in dress (9)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Cultural </a:t>
            </a:r>
            <a:r>
              <a:rPr lang="en-US" sz="320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examples,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not cultural commands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11-12 is rooted in 13-15. Creation/Sin.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the instruction?</a:t>
            </a:r>
            <a:endParaRPr lang="en-US" sz="3200" b="1" u="sng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A01BB-9F3B-D489-4675-335AD1E35EAE}"/>
              </a:ext>
            </a:extLst>
          </p:cNvPr>
          <p:cNvSpPr txBox="1"/>
          <p:nvPr/>
        </p:nvSpPr>
        <p:spPr>
          <a:xfrm>
            <a:off x="637336" y="3690178"/>
            <a:ext cx="83352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– quietness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Output – not over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18:26 “</a:t>
            </a:r>
            <a:r>
              <a:rPr lang="en-US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explained to him…”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 to </a:t>
            </a:r>
            <a:r>
              <a:rPr lang="en-US" sz="32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 over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man, not taking the lead and ignoring Genesis.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4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Case</a:t>
            </a:r>
            <a:r>
              <a:rPr lang="en-US" sz="9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</a:t>
            </a:r>
            <a:r>
              <a:rPr lang="en-US" sz="3200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spc="18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14.1-40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Context: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worship assemblies (23,26, 11:20)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 use of “CHURCH” = literal assembly.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the instruction? V.26-40</a:t>
            </a:r>
            <a:endParaRPr lang="en-US" sz="3200" b="1" u="sng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A01BB-9F3B-D489-4675-335AD1E35EAE}"/>
              </a:ext>
            </a:extLst>
          </p:cNvPr>
          <p:cNvSpPr txBox="1"/>
          <p:nvPr/>
        </p:nvSpPr>
        <p:spPr>
          <a:xfrm>
            <a:off x="382447" y="2705293"/>
            <a:ext cx="88038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Order must be maintained </a:t>
            </a:r>
            <a:r>
              <a:rPr lang="en-US" sz="32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worship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assembly (turns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silence/mute)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 for tongue speaker (27-28)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Rule for prophet (29-33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 for women (34-35)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purposed intentional assembly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problem with all of it…</a:t>
            </a:r>
            <a:endParaRPr lang="en-US" sz="3200" b="1" i="1" dirty="0">
              <a:solidFill>
                <a:srgbClr val="ED515C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5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3397"/>
            <a:ext cx="67315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Institutionalism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9A1C06-AB7F-4CC4-B9AD-8267D211A4DA}"/>
              </a:ext>
            </a:extLst>
          </p:cNvPr>
          <p:cNvSpPr txBox="1"/>
          <p:nvPr/>
        </p:nvSpPr>
        <p:spPr>
          <a:xfrm>
            <a:off x="279151" y="1466708"/>
            <a:ext cx="850223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u="sng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Institutional·ism</a:t>
            </a:r>
            <a:r>
              <a:rPr lang="en-US" sz="2700" b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1. emphasis on organization (as in religion) at the expense of other factors.</a:t>
            </a:r>
          </a:p>
          <a:p>
            <a:r>
              <a:rPr lang="en-US" sz="2700" b="1" i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Merriam Webster</a:t>
            </a: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279150" y="2933416"/>
            <a:ext cx="85022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rgbClr val="AC6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7:1-13 – “CORBAN” </a:t>
            </a:r>
            <a:endParaRPr lang="en-US" sz="2700" b="1" dirty="0">
              <a:solidFill>
                <a:srgbClr val="AC62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AE2105D-F2D5-334E-48C0-1B0382CF945A}"/>
              </a:ext>
            </a:extLst>
          </p:cNvPr>
          <p:cNvGrpSpPr/>
          <p:nvPr/>
        </p:nvGrpSpPr>
        <p:grpSpPr>
          <a:xfrm>
            <a:off x="883987" y="3736955"/>
            <a:ext cx="7325469" cy="2988194"/>
            <a:chOff x="883987" y="3736955"/>
            <a:chExt cx="7325469" cy="2988194"/>
          </a:xfrm>
        </p:grpSpPr>
        <p:pic>
          <p:nvPicPr>
            <p:cNvPr id="9" name="Graphic 8" descr="Warehouse with solid fill">
              <a:extLst>
                <a:ext uri="{FF2B5EF4-FFF2-40B4-BE49-F238E27FC236}">
                  <a16:creationId xmlns:a16="http://schemas.microsoft.com/office/drawing/2014/main" id="{94275DB6-BC6B-C9E2-49D1-CC3602D1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471878" y="4229346"/>
              <a:ext cx="2193423" cy="2193423"/>
            </a:xfrm>
            <a:prstGeom prst="rect">
              <a:avLst/>
            </a:prstGeom>
          </p:spPr>
        </p:pic>
        <p:pic>
          <p:nvPicPr>
            <p:cNvPr id="21" name="Graphic 20" descr="Man with cane with solid fill">
              <a:extLst>
                <a:ext uri="{FF2B5EF4-FFF2-40B4-BE49-F238E27FC236}">
                  <a16:creationId xmlns:a16="http://schemas.microsoft.com/office/drawing/2014/main" id="{77C039F0-09C6-92EE-1C23-08A7769AE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57210" y="4779210"/>
              <a:ext cx="1496595" cy="1496595"/>
            </a:xfrm>
            <a:prstGeom prst="rect">
              <a:avLst/>
            </a:prstGeom>
          </p:spPr>
        </p:pic>
        <p:pic>
          <p:nvPicPr>
            <p:cNvPr id="22" name="Graphic 21" descr="Confused person with solid fill">
              <a:extLst>
                <a:ext uri="{FF2B5EF4-FFF2-40B4-BE49-F238E27FC236}">
                  <a16:creationId xmlns:a16="http://schemas.microsoft.com/office/drawing/2014/main" id="{68987CA5-0D1C-7031-97F0-DFFDD56AD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3987" y="4829341"/>
              <a:ext cx="1387977" cy="1387977"/>
            </a:xfrm>
            <a:prstGeom prst="rect">
              <a:avLst/>
            </a:prstGeom>
          </p:spPr>
        </p:pic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47C0874-5256-5432-7ECB-4B32DC1FC6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7181" y="4728541"/>
              <a:ext cx="1496595" cy="16455"/>
            </a:xfrm>
            <a:prstGeom prst="straightConnector1">
              <a:avLst/>
            </a:prstGeom>
            <a:ln w="76200">
              <a:solidFill>
                <a:srgbClr val="00C6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Money with solid fill">
              <a:extLst>
                <a:ext uri="{FF2B5EF4-FFF2-40B4-BE49-F238E27FC236}">
                  <a16:creationId xmlns:a16="http://schemas.microsoft.com/office/drawing/2014/main" id="{11502A39-B3AD-0391-1329-BF047DB60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308402" y="3736955"/>
              <a:ext cx="914400" cy="914400"/>
            </a:xfrm>
            <a:prstGeom prst="rect">
              <a:avLst/>
            </a:prstGeom>
          </p:spPr>
        </p:pic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E9F4BC23-27DB-760B-34FE-DB1B4A6D6FCF}"/>
                </a:ext>
              </a:extLst>
            </p:cNvPr>
            <p:cNvCxnSpPr>
              <a:cxnSpLocks/>
            </p:cNvCxnSpPr>
            <p:nvPr/>
          </p:nvCxnSpPr>
          <p:spPr>
            <a:xfrm>
              <a:off x="5685619" y="5015039"/>
              <a:ext cx="1076954" cy="0"/>
            </a:xfrm>
            <a:prstGeom prst="straightConnector1">
              <a:avLst/>
            </a:prstGeom>
            <a:ln w="76200">
              <a:solidFill>
                <a:srgbClr val="00C6B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CCAB731-6759-375B-90CE-3B41987260E9}"/>
                </a:ext>
              </a:extLst>
            </p:cNvPr>
            <p:cNvSpPr txBox="1"/>
            <p:nvPr/>
          </p:nvSpPr>
          <p:spPr>
            <a:xfrm>
              <a:off x="1100966" y="6217318"/>
              <a:ext cx="129007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Jew </a:t>
              </a:r>
              <a:endParaRPr lang="en-US" sz="2700" b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FB23804-AF70-4F7B-22A9-B197097517B4}"/>
                </a:ext>
              </a:extLst>
            </p:cNvPr>
            <p:cNvSpPr txBox="1"/>
            <p:nvPr/>
          </p:nvSpPr>
          <p:spPr>
            <a:xfrm>
              <a:off x="3886737" y="6217317"/>
              <a:ext cx="153694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Temple </a:t>
              </a:r>
              <a:endParaRPr lang="en-US" sz="2700" b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08A6014-8B77-4986-E0CA-7023DB8CFFD8}"/>
                </a:ext>
              </a:extLst>
            </p:cNvPr>
            <p:cNvSpPr txBox="1"/>
            <p:nvPr/>
          </p:nvSpPr>
          <p:spPr>
            <a:xfrm>
              <a:off x="6672508" y="6217316"/>
              <a:ext cx="153694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Mom </a:t>
              </a:r>
              <a:endParaRPr lang="en-US" sz="2700" b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A56BB72-F5C8-193A-A266-CE0AD2B70965}"/>
                </a:ext>
              </a:extLst>
            </p:cNvPr>
            <p:cNvSpPr txBox="1"/>
            <p:nvPr/>
          </p:nvSpPr>
          <p:spPr>
            <a:xfrm>
              <a:off x="5641636" y="4229917"/>
              <a:ext cx="153694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“Honor” </a:t>
              </a:r>
              <a:endParaRPr lang="en-US" sz="23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557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303952" y="388890"/>
            <a:ext cx="85022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solidFill>
                  <a:srgbClr val="AC6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“CORBAN” mindset about </a:t>
            </a:r>
          </a:p>
          <a:p>
            <a:r>
              <a:rPr lang="en-US" sz="3300" b="1" dirty="0">
                <a:solidFill>
                  <a:srgbClr val="AC6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collective worship</a:t>
            </a:r>
            <a:endParaRPr lang="en-US" sz="3300" b="1" dirty="0">
              <a:solidFill>
                <a:srgbClr val="AC62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AE2105D-F2D5-334E-48C0-1B0382CF945A}"/>
              </a:ext>
            </a:extLst>
          </p:cNvPr>
          <p:cNvGrpSpPr/>
          <p:nvPr/>
        </p:nvGrpSpPr>
        <p:grpSpPr>
          <a:xfrm>
            <a:off x="759026" y="3426166"/>
            <a:ext cx="7881288" cy="2793297"/>
            <a:chOff x="736272" y="4829341"/>
            <a:chExt cx="7881288" cy="2793297"/>
          </a:xfrm>
        </p:grpSpPr>
        <p:pic>
          <p:nvPicPr>
            <p:cNvPr id="22" name="Graphic 21" descr="Confused person with solid fill">
              <a:extLst>
                <a:ext uri="{FF2B5EF4-FFF2-40B4-BE49-F238E27FC236}">
                  <a16:creationId xmlns:a16="http://schemas.microsoft.com/office/drawing/2014/main" id="{68987CA5-0D1C-7031-97F0-DFFDD56AD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3987" y="4829341"/>
              <a:ext cx="1387977" cy="1387977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CCAB731-6759-375B-90CE-3B41987260E9}"/>
                </a:ext>
              </a:extLst>
            </p:cNvPr>
            <p:cNvSpPr txBox="1"/>
            <p:nvPr/>
          </p:nvSpPr>
          <p:spPr>
            <a:xfrm>
              <a:off x="736272" y="6257520"/>
              <a:ext cx="18097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Christian </a:t>
              </a:r>
              <a:endParaRPr lang="en-US" sz="2700" b="1" dirty="0">
                <a:solidFill>
                  <a:srgbClr val="AC62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FB23804-AF70-4F7B-22A9-B197097517B4}"/>
                </a:ext>
              </a:extLst>
            </p:cNvPr>
            <p:cNvSpPr txBox="1"/>
            <p:nvPr/>
          </p:nvSpPr>
          <p:spPr>
            <a:xfrm>
              <a:off x="3424211" y="6283810"/>
              <a:ext cx="2189166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Church </a:t>
              </a:r>
            </a:p>
            <a:p>
              <a:pPr algn="ctr"/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Assemblies</a:t>
              </a:r>
            </a:p>
            <a:p>
              <a:pPr algn="ctr"/>
              <a:r>
                <a:rPr lang="en-US" sz="2700" b="1" dirty="0">
                  <a:solidFill>
                    <a:srgbClr val="AC6254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08A6014-8B77-4986-E0CA-7023DB8CFFD8}"/>
                </a:ext>
              </a:extLst>
            </p:cNvPr>
            <p:cNvSpPr txBox="1"/>
            <p:nvPr/>
          </p:nvSpPr>
          <p:spPr>
            <a:xfrm>
              <a:off x="6204646" y="6118930"/>
              <a:ext cx="24129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AC62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 </a:t>
              </a:r>
            </a:p>
            <a:p>
              <a:pPr algn="ctr"/>
              <a:r>
                <a:rPr lang="en-US" sz="2700" b="1" dirty="0">
                  <a:solidFill>
                    <a:srgbClr val="AC6254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discipleship</a:t>
              </a:r>
            </a:p>
          </p:txBody>
        </p:sp>
      </p:grpSp>
      <p:pic>
        <p:nvPicPr>
          <p:cNvPr id="4" name="Graphic 3" descr="For Sale with solid fill">
            <a:extLst>
              <a:ext uri="{FF2B5EF4-FFF2-40B4-BE49-F238E27FC236}">
                <a16:creationId xmlns:a16="http://schemas.microsoft.com/office/drawing/2014/main" id="{E25FC6DC-41CC-0266-62E6-E12A42482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0485" y="2761368"/>
            <a:ext cx="2189167" cy="21891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DDFFC6-864A-C846-4CE5-64CAFB6B5A73}"/>
              </a:ext>
            </a:extLst>
          </p:cNvPr>
          <p:cNvSpPr txBox="1"/>
          <p:nvPr/>
        </p:nvSpPr>
        <p:spPr>
          <a:xfrm>
            <a:off x="2127307" y="1908903"/>
            <a:ext cx="4882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Ex:</a:t>
            </a:r>
            <a:r>
              <a:rPr lang="en-US" sz="3000" i="1" dirty="0">
                <a:solidFill>
                  <a:schemeClr val="bg1"/>
                </a:solidFill>
              </a:rPr>
              <a:t> “The most important part of our week”</a:t>
            </a:r>
          </a:p>
        </p:txBody>
      </p:sp>
      <p:pic>
        <p:nvPicPr>
          <p:cNvPr id="9" name="Graphic 8" descr="Clipboard Checked with solid fill">
            <a:extLst>
              <a:ext uri="{FF2B5EF4-FFF2-40B4-BE49-F238E27FC236}">
                <a16:creationId xmlns:a16="http://schemas.microsoft.com/office/drawing/2014/main" id="{3AA400C3-AE8A-84DD-298D-DAE33C63D0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26865" y="3243951"/>
            <a:ext cx="1610394" cy="1610394"/>
          </a:xfrm>
          <a:prstGeom prst="rect">
            <a:avLst/>
          </a:prstGeom>
        </p:spPr>
      </p:pic>
      <p:pic>
        <p:nvPicPr>
          <p:cNvPr id="14" name="Graphic 13" descr="Add with solid fill">
            <a:extLst>
              <a:ext uri="{FF2B5EF4-FFF2-40B4-BE49-F238E27FC236}">
                <a16:creationId xmlns:a16="http://schemas.microsoft.com/office/drawing/2014/main" id="{855EF2A5-20D2-C45F-1558-E8B94FF61D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37272" y="3662954"/>
            <a:ext cx="914400" cy="914400"/>
          </a:xfrm>
          <a:prstGeom prst="rect">
            <a:avLst/>
          </a:prstGeom>
        </p:spPr>
      </p:pic>
      <p:sp>
        <p:nvSpPr>
          <p:cNvPr id="15" name="Equals 14">
            <a:extLst>
              <a:ext uri="{FF2B5EF4-FFF2-40B4-BE49-F238E27FC236}">
                <a16:creationId xmlns:a16="http://schemas.microsoft.com/office/drawing/2014/main" id="{E8F57396-D9CD-5D7D-A536-095A6231D320}"/>
              </a:ext>
            </a:extLst>
          </p:cNvPr>
          <p:cNvSpPr/>
          <p:nvPr/>
        </p:nvSpPr>
        <p:spPr>
          <a:xfrm>
            <a:off x="5578417" y="3816368"/>
            <a:ext cx="1049211" cy="722149"/>
          </a:xfrm>
          <a:prstGeom prst="mathEqual">
            <a:avLst>
              <a:gd name="adj1" fmla="val 15313"/>
              <a:gd name="adj2" fmla="val 11760"/>
            </a:avLst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936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of Women                                             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 talk to men</a:t>
            </a: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John 4:4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f, Lk. 10:39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 be a wi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tness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Matt. 18:15-17, 28:7, 1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1:11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Must teach all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8:3-4, 2 Tim. 2:2, Lk. 2:36-38, Acts 21:9, 1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11:5f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Must work </a:t>
            </a:r>
            <a:r>
              <a:rPr lang="en-US" sz="4000" b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gospel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Lk. 8:1-3, Phil. 4:3, Rom. 16:1-16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Must teach </a:t>
            </a:r>
            <a:r>
              <a:rPr lang="en-US" sz="4000" b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women/children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Titus 2:3b-5, 2 Tim. 1:5, 3:15</a:t>
            </a:r>
          </a:p>
        </p:txBody>
      </p:sp>
    </p:spTree>
    <p:extLst>
      <p:ext uri="{BB962C8B-B14F-4D97-AF65-F5344CB8AC3E}">
        <p14:creationId xmlns:p14="http://schemas.microsoft.com/office/powerpoint/2010/main" val="27875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of Women                                             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 lead in society</a:t>
            </a:r>
            <a:r>
              <a:rPr 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Acts 17:4,12, Prov. 31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Must manage the home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Tim. 5:14, Titus 2:5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 contribute to church decisions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6:1-6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 host a church</a:t>
            </a:r>
            <a:r>
              <a:rPr lang="en-US" sz="3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Col. 4:15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Etc!…. </a:t>
            </a:r>
            <a:r>
              <a:rPr lang="en-US" sz="4000" b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we have a biblical view?</a:t>
            </a:r>
          </a:p>
        </p:txBody>
      </p:sp>
    </p:spTree>
    <p:extLst>
      <p:ext uri="{BB962C8B-B14F-4D97-AF65-F5344CB8AC3E}">
        <p14:creationId xmlns:p14="http://schemas.microsoft.com/office/powerpoint/2010/main" val="161329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9416</TotalTime>
  <Words>548</Words>
  <Application>Microsoft Office PowerPoint</Application>
  <PresentationFormat>On-screen Show (4:3)</PresentationFormat>
  <Paragraphs>119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Byers, Austin</dc:creator>
  <cp:lastModifiedBy>Austin Byers</cp:lastModifiedBy>
  <cp:revision>49</cp:revision>
  <dcterms:created xsi:type="dcterms:W3CDTF">2018-09-08T15:16:05Z</dcterms:created>
  <dcterms:modified xsi:type="dcterms:W3CDTF">2025-09-28T12:20:45Z</dcterms:modified>
</cp:coreProperties>
</file>